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80" r:id="rId9"/>
    <p:sldId id="281" r:id="rId10"/>
    <p:sldId id="279" r:id="rId11"/>
    <p:sldId id="278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85" r:id="rId20"/>
    <p:sldId id="270" r:id="rId21"/>
    <p:sldId id="271" r:id="rId22"/>
    <p:sldId id="272" r:id="rId23"/>
    <p:sldId id="283" r:id="rId24"/>
    <p:sldId id="284" r:id="rId25"/>
    <p:sldId id="286" r:id="rId2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6"/>
  </p:normalViewPr>
  <p:slideViewPr>
    <p:cSldViewPr>
      <p:cViewPr varScale="1">
        <p:scale>
          <a:sx n="81" d="100"/>
          <a:sy n="81" d="100"/>
        </p:scale>
        <p:origin x="91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8B5F2DC-7B0A-428E-9B0A-C9FE417D4092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1CC8F30-4AD1-43D6-91E1-83FF44F31D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3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C8F30-4AD1-43D6-91E1-83FF44F31D4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118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C8F30-4AD1-43D6-91E1-83FF44F31D4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58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E3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E3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77000" y="632460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CE5A08"/>
          </a:solidFill>
          <a:ln>
            <a:solidFill>
              <a:srgbClr val="007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65400" y="6463268"/>
            <a:ext cx="317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University of Texas at Dallas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91453" y="6463268"/>
            <a:ext cx="187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www.utdallas.edu</a:t>
            </a:r>
          </a:p>
        </p:txBody>
      </p:sp>
      <p:pic>
        <p:nvPicPr>
          <p:cNvPr id="39940" name="Picture 4" descr="UTD Logo 95 x 4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476999"/>
            <a:ext cx="904875" cy="381001"/>
          </a:xfrm>
          <a:prstGeom prst="rect">
            <a:avLst/>
          </a:prstGeom>
          <a:noFill/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6858000" y="152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21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7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5" Type="http://schemas.openxmlformats.org/officeDocument/2006/relationships/image" Target="../media/image28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3.wmf"/><Relationship Id="rId4" Type="http://schemas.openxmlformats.org/officeDocument/2006/relationships/image" Target="../media/image31.png"/><Relationship Id="rId9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Venn Diagrams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5531556" cy="373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943600"/>
            <a:ext cx="34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symmetric difference?</a:t>
            </a:r>
          </a:p>
        </p:txBody>
      </p:sp>
    </p:spTree>
    <p:extLst>
      <p:ext uri="{BB962C8B-B14F-4D97-AF65-F5344CB8AC3E}">
        <p14:creationId xmlns:p14="http://schemas.microsoft.com/office/powerpoint/2010/main" val="3173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Venn Diagrams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95400"/>
            <a:ext cx="5130800" cy="3463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5943600"/>
            <a:ext cx="836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express symmetric difference using only union, intersection, and complement?</a:t>
            </a:r>
          </a:p>
        </p:txBody>
      </p:sp>
    </p:spTree>
    <p:extLst>
      <p:ext uri="{BB962C8B-B14F-4D97-AF65-F5344CB8AC3E}">
        <p14:creationId xmlns:p14="http://schemas.microsoft.com/office/powerpoint/2010/main" val="19527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Identities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71600" y="990600"/>
          <a:ext cx="5943600" cy="5257802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Identity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Identity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Domination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9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Idempotent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Complement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0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Commutative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835150" y="1524000"/>
          <a:ext cx="14144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4" imgW="685800" imgH="431640" progId="Equation.3">
                  <p:embed/>
                </p:oleObj>
              </mc:Choice>
              <mc:Fallback>
                <p:oleObj name="Equation" r:id="rId4" imgW="68580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524000"/>
                        <a:ext cx="1414463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835150" y="3657600"/>
          <a:ext cx="13303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6" imgW="672840" imgH="431640" progId="Equation.3">
                  <p:embed/>
                </p:oleObj>
              </mc:Choice>
              <mc:Fallback>
                <p:oleObj name="Equation" r:id="rId6" imgW="6728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657600"/>
                        <a:ext cx="1330325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1835150" y="2568575"/>
          <a:ext cx="15795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8" imgW="698400" imgH="431640" progId="Equation.3">
                  <p:embed/>
                </p:oleObj>
              </mc:Choice>
              <mc:Fallback>
                <p:oleObj name="Equation" r:id="rId8" imgW="6984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68575"/>
                        <a:ext cx="1579563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2362200" y="4648200"/>
          <a:ext cx="838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10" imgW="507960" imgH="507960" progId="Equation.3">
                  <p:embed/>
                </p:oleObj>
              </mc:Choice>
              <mc:Fallback>
                <p:oleObj name="Equation" r:id="rId10" imgW="507960" imgH="5079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648200"/>
                        <a:ext cx="838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2362200" y="5410200"/>
          <a:ext cx="1447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12" imgW="927000" imgH="431640" progId="Equation.3">
                  <p:embed/>
                </p:oleObj>
              </mc:Choice>
              <mc:Fallback>
                <p:oleObj name="Equation" r:id="rId12" imgW="92700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410200"/>
                        <a:ext cx="14478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40"/>
          <p:cNvGraphicFramePr>
            <a:graphicFrameLocks/>
          </p:cNvGraphicFramePr>
          <p:nvPr/>
        </p:nvGraphicFramePr>
        <p:xfrm>
          <a:off x="1066800" y="1295400"/>
          <a:ext cx="6983413" cy="4525964"/>
        </p:xfrm>
        <a:graphic>
          <a:graphicData uri="http://schemas.openxmlformats.org/drawingml/2006/table">
            <a:tbl>
              <a:tblPr/>
              <a:tblGrid>
                <a:gridCol w="3741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Identity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Associative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Distributive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DeMorgan’s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Absorption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Complement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…</a:t>
            </a:r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9473B4F9-535B-4B01-A28F-CAED3D23C629}" type="slidenum">
              <a:rPr lang="en-US"/>
              <a:pPr/>
              <a:t>13</a:t>
            </a:fld>
            <a:endParaRPr lang="en-US"/>
          </a:p>
        </p:txBody>
      </p:sp>
      <p:graphicFrame>
        <p:nvGraphicFramePr>
          <p:cNvPr id="7" name="Object 29"/>
          <p:cNvGraphicFramePr>
            <a:graphicFrameLocks noChangeAspect="1"/>
          </p:cNvGraphicFramePr>
          <p:nvPr/>
        </p:nvGraphicFramePr>
        <p:xfrm>
          <a:off x="1365250" y="1981200"/>
          <a:ext cx="23272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4" imgW="1676160" imgH="431640" progId="Equation.3">
                  <p:embed/>
                </p:oleObj>
              </mc:Choice>
              <mc:Fallback>
                <p:oleObj name="Equation" r:id="rId4" imgW="16761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1981200"/>
                        <a:ext cx="2327275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1"/>
          <p:cNvGraphicFramePr>
            <a:graphicFrameLocks noChangeAspect="1"/>
          </p:cNvGraphicFramePr>
          <p:nvPr/>
        </p:nvGraphicFramePr>
        <p:xfrm>
          <a:off x="1281113" y="2652712"/>
          <a:ext cx="29098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6" imgW="2044440" imgH="431640" progId="Equation.3">
                  <p:embed/>
                </p:oleObj>
              </mc:Choice>
              <mc:Fallback>
                <p:oleObj name="Equation" r:id="rId6" imgW="20444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2652712"/>
                        <a:ext cx="2909887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3"/>
          <p:cNvGraphicFramePr>
            <a:graphicFrameLocks noChangeAspect="1"/>
          </p:cNvGraphicFramePr>
          <p:nvPr/>
        </p:nvGraphicFramePr>
        <p:xfrm>
          <a:off x="1946275" y="3490912"/>
          <a:ext cx="141446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8" imgW="927000" imgH="507960" progId="Equation.3">
                  <p:embed/>
                </p:oleObj>
              </mc:Choice>
              <mc:Fallback>
                <p:oleObj name="Equation" r:id="rId8" imgW="927000" imgH="5079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3490912"/>
                        <a:ext cx="1414463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6"/>
          <p:cNvGraphicFramePr>
            <a:graphicFrameLocks noChangeAspect="1"/>
          </p:cNvGraphicFramePr>
          <p:nvPr/>
        </p:nvGraphicFramePr>
        <p:xfrm>
          <a:off x="2473325" y="4351337"/>
          <a:ext cx="1295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10" imgW="1041120" imgH="431640" progId="Equation.3">
                  <p:embed/>
                </p:oleObj>
              </mc:Choice>
              <mc:Fallback>
                <p:oleObj name="Equation" r:id="rId10" imgW="104112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4351337"/>
                        <a:ext cx="12954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7"/>
          <p:cNvGraphicFramePr>
            <a:graphicFrameLocks noChangeAspect="1"/>
          </p:cNvGraphicFramePr>
          <p:nvPr/>
        </p:nvGraphicFramePr>
        <p:xfrm>
          <a:off x="2473325" y="5037137"/>
          <a:ext cx="121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12" imgW="685800" imgH="507960" progId="Equation.3">
                  <p:embed/>
                </p:oleObj>
              </mc:Choice>
              <mc:Fallback>
                <p:oleObj name="Equation" r:id="rId12" imgW="685800" imgH="50796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5037137"/>
                        <a:ext cx="1219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prove set identities?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methods:</a:t>
            </a:r>
          </a:p>
          <a:p>
            <a:pPr lvl="1"/>
            <a:r>
              <a:rPr lang="en-US" dirty="0"/>
              <a:t>Use basic definition of sets, and apply logic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existing set identities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set table membership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definitions and logic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75" y="1519238"/>
            <a:ext cx="733425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“universal generalization”</a:t>
            </a:r>
          </a:p>
          <a:p>
            <a:pPr lvl="1"/>
            <a:r>
              <a:rPr lang="en-US" dirty="0"/>
              <a:t>We will perform our proof of P(x) using an “arbitrary” x</a:t>
            </a:r>
          </a:p>
          <a:p>
            <a:pPr lvl="1"/>
            <a:r>
              <a:rPr lang="en-US" dirty="0"/>
              <a:t>Since we did not assume anything specific about x, we can then conclude that</a:t>
            </a:r>
          </a:p>
          <a:p>
            <a:pPr lvl="2"/>
            <a:r>
              <a:rPr lang="en-US" dirty="0">
                <a:sym typeface="Symbol"/>
              </a:rPr>
              <a:t>x P(x)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383" y="304800"/>
                <a:ext cx="4304018" cy="6172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bar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∉(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b="0" dirty="0">
                    <a:ea typeface="Cambria Math" charset="0"/>
                    <a:cs typeface="Cambria Math" charset="0"/>
                  </a:rPr>
                  <a:t/>
                </a:r>
                <a:br>
                  <a:rPr lang="en-US" b="0" dirty="0">
                    <a:ea typeface="Cambria Math" charset="0"/>
                    <a:cs typeface="Cambria Math" charset="0"/>
                  </a:rPr>
                </a:b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≡¬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≡¬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∨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∉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∉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</m:ac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∈(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</m:ac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dirty="0">
                    <a:ea typeface="Cambria Math" charset="0"/>
                    <a:cs typeface="Cambria Math" charset="0"/>
                  </a:rPr>
                  <a:t/>
                </a:r>
                <a:br>
                  <a:rPr lang="en-US" dirty="0">
                    <a:ea typeface="Cambria Math" charset="0"/>
                    <a:cs typeface="Cambria Math" charset="0"/>
                  </a:rPr>
                </a:br>
                <a:r>
                  <a:rPr lang="en-US" dirty="0">
                    <a:ea typeface="Cambria Math" charset="0"/>
                    <a:cs typeface="Cambria Math" charset="0"/>
                  </a:rPr>
                  <a:t/>
                </a:r>
                <a:br>
                  <a:rPr lang="en-US" dirty="0">
                    <a:ea typeface="Cambria Math" charset="0"/>
                    <a:cs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383" y="304800"/>
                <a:ext cx="4304018" cy="61722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687581" y="304800"/>
                <a:ext cx="4532619" cy="39624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000" dirty="0">
                    <a:ea typeface="Cambria Math" charset="0"/>
                    <a:cs typeface="Cambria Math" charset="0"/>
                  </a:rPr>
                  <a:t>Def. of complement</a:t>
                </a:r>
                <a:br>
                  <a:rPr lang="en-US" sz="3000" dirty="0">
                    <a:ea typeface="Cambria Math" charset="0"/>
                    <a:cs typeface="Cambria Math" charset="0"/>
                  </a:rPr>
                </a:br>
                <a:r>
                  <a:rPr lang="en-US" sz="3000" dirty="0">
                    <a:ea typeface="Cambria Math" charset="0"/>
                    <a:cs typeface="Cambria Math" charset="0"/>
                  </a:rPr>
                  <a:t>Def. of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en-US" sz="3000" dirty="0">
                    <a:ea typeface="Cambria Math" charset="0"/>
                    <a:cs typeface="Cambria Math" charset="0"/>
                  </a:rPr>
                  <a:t/>
                </a:r>
                <a:br>
                  <a:rPr lang="en-US" sz="3000" dirty="0">
                    <a:ea typeface="Cambria Math" charset="0"/>
                    <a:cs typeface="Cambria Math" charset="0"/>
                  </a:rPr>
                </a:br>
                <a:r>
                  <a:rPr lang="en-US" sz="3000" dirty="0">
                    <a:ea typeface="Cambria Math" charset="0"/>
                    <a:cs typeface="Cambria Math" charset="0"/>
                  </a:rPr>
                  <a:t>Def. of union</a:t>
                </a:r>
              </a:p>
              <a:p>
                <a:pPr marL="0" indent="0">
                  <a:buNone/>
                </a:pPr>
                <a:r>
                  <a:rPr lang="en-US" sz="3000" dirty="0" err="1">
                    <a:ea typeface="Cambria Math" charset="0"/>
                    <a:cs typeface="Cambria Math" charset="0"/>
                  </a:rPr>
                  <a:t>DeMorgan’s</a:t>
                </a:r>
                <a:r>
                  <a:rPr lang="en-US" sz="3000" dirty="0">
                    <a:ea typeface="Cambria Math" charset="0"/>
                    <a:cs typeface="Cambria Math" charset="0"/>
                  </a:rPr>
                  <a:t> Laws</a:t>
                </a:r>
              </a:p>
              <a:p>
                <a:pPr marL="0" indent="0">
                  <a:buNone/>
                </a:pPr>
                <a:r>
                  <a:rPr lang="en-US" sz="3000" dirty="0">
                    <a:ea typeface="Cambria Math" charset="0"/>
                    <a:cs typeface="Cambria Math" charset="0"/>
                  </a:rPr>
                  <a:t>Def. of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endParaRPr lang="en-US" sz="3000" dirty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sz="3000" dirty="0">
                    <a:ea typeface="Cambria Math" charset="0"/>
                    <a:cs typeface="Cambria Math" charset="0"/>
                  </a:rPr>
                  <a:t>Def. of complement</a:t>
                </a:r>
              </a:p>
              <a:p>
                <a:pPr marL="0" indent="0">
                  <a:buNone/>
                </a:pPr>
                <a:r>
                  <a:rPr lang="en-US" sz="3000" dirty="0">
                    <a:ea typeface="Cambria Math" charset="0"/>
                    <a:cs typeface="Cambria Math" charset="0"/>
                  </a:rPr>
                  <a:t>Def. of intersection</a:t>
                </a:r>
                <a:endParaRPr lang="en-US" sz="30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81" y="304800"/>
                <a:ext cx="4532619" cy="3962400"/>
              </a:xfrm>
              <a:prstGeom prst="rect">
                <a:avLst/>
              </a:prstGeom>
              <a:blipFill rotWithShape="0">
                <a:blip r:embed="rId4"/>
                <a:stretch>
                  <a:fillRect l="-3226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set identities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F9267E83-A330-4280-8CC0-2F31636C7922}" type="slidenum">
              <a:rPr lang="en-US"/>
              <a:pPr/>
              <a:t>18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147050" cy="4525963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entury" pitchFamily="18" charset="0"/>
              </a:rPr>
              <a:t>Show that </a:t>
            </a:r>
            <a:r>
              <a:rPr lang="en-US" sz="2000" i="1" dirty="0">
                <a:latin typeface="Century" pitchFamily="18" charset="0"/>
              </a:rPr>
              <a:t>A – B </a:t>
            </a:r>
            <a:r>
              <a:rPr lang="en-US" sz="2000" dirty="0">
                <a:latin typeface="Century" pitchFamily="18" charset="0"/>
              </a:rPr>
              <a:t> = 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>
              <a:latin typeface="Century" pitchFamily="18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					</a:t>
            </a:r>
            <a:r>
              <a:rPr lang="en-US" sz="2000" dirty="0">
                <a:latin typeface="Century" pitchFamily="18" charset="0"/>
              </a:rPr>
              <a:t> De Morgan’s laws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	=			</a:t>
            </a:r>
            <a:r>
              <a:rPr lang="en-US" sz="2000" dirty="0">
                <a:latin typeface="Century" pitchFamily="18" charset="0"/>
              </a:rPr>
              <a:t>	 Distributive Rule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     =			</a:t>
            </a:r>
            <a:r>
              <a:rPr lang="en-US" sz="2000" dirty="0">
                <a:latin typeface="Century" pitchFamily="18" charset="0"/>
              </a:rPr>
              <a:t>	 Complement Law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     =	                                       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Identity Law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entury" pitchFamily="18" charset="0"/>
              </a:rPr>
              <a:t>	=				  Definition of difference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entury" pitchFamily="18" charset="0"/>
              </a:rPr>
              <a:t>	=	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819400" y="1524000"/>
          <a:ext cx="14287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Equation" r:id="rId4" imgW="761760" imgH="241200" progId="Equation.3">
                  <p:embed/>
                </p:oleObj>
              </mc:Choice>
              <mc:Fallback>
                <p:oleObj name="Equation" r:id="rId4" imgW="76176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524000"/>
                        <a:ext cx="1428750" cy="452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1524000" y="2667000"/>
          <a:ext cx="14954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6" imgW="787320" imgH="241200" progId="Equation.3">
                  <p:embed/>
                </p:oleObj>
              </mc:Choice>
              <mc:Fallback>
                <p:oleObj name="Equation" r:id="rId6" imgW="78732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667000"/>
                        <a:ext cx="149542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71600" y="3048000"/>
          <a:ext cx="25908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Equation" r:id="rId8" imgW="1180800" imgH="241200" progId="Equation.3">
                  <p:embed/>
                </p:oleObj>
              </mc:Choice>
              <mc:Fallback>
                <p:oleObj name="Equation" r:id="rId8" imgW="118080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48000"/>
                        <a:ext cx="2590800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1447800" y="3352800"/>
          <a:ext cx="1600200" cy="42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Equation" r:id="rId10" imgW="761760" imgH="241200" progId="Equation.3">
                  <p:embed/>
                </p:oleObj>
              </mc:Choice>
              <mc:Fallback>
                <p:oleObj name="Equation" r:id="rId10" imgW="76176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52800"/>
                        <a:ext cx="1600200" cy="4258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1447800" y="3810000"/>
          <a:ext cx="1219200" cy="396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Equation" r:id="rId12" imgW="520560" imgH="241200" progId="Equation.3">
                  <p:embed/>
                </p:oleObj>
              </mc:Choice>
              <mc:Fallback>
                <p:oleObj name="Equation" r:id="rId12" imgW="520560" imgH="241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810000"/>
                        <a:ext cx="1219200" cy="3965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"/>
          <p:cNvGraphicFramePr>
            <a:graphicFrameLocks noChangeAspect="1"/>
          </p:cNvGraphicFramePr>
          <p:nvPr/>
        </p:nvGraphicFramePr>
        <p:xfrm>
          <a:off x="1600200" y="2286000"/>
          <a:ext cx="14287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Equation" r:id="rId14" imgW="761760" imgH="241200" progId="Equation.3">
                  <p:embed/>
                </p:oleObj>
              </mc:Choice>
              <mc:Fallback>
                <p:oleObj name="Equation" r:id="rId14" imgW="761760" imgH="241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1428750" cy="452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0"/>
          <p:cNvGraphicFramePr>
            <a:graphicFrameLocks noChangeAspect="1"/>
          </p:cNvGraphicFramePr>
          <p:nvPr/>
        </p:nvGraphicFramePr>
        <p:xfrm>
          <a:off x="1447800" y="4191000"/>
          <a:ext cx="72231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" name="Equation" r:id="rId16" imgW="380880" imgH="164880" progId="Equation.3">
                  <p:embed/>
                </p:oleObj>
              </mc:Choice>
              <mc:Fallback>
                <p:oleObj name="Equation" r:id="rId16" imgW="380880" imgH="164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91000"/>
                        <a:ext cx="722312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568" y="304800"/>
            <a:ext cx="6781800" cy="1143000"/>
          </a:xfrm>
        </p:spPr>
        <p:txBody>
          <a:bodyPr/>
          <a:lstStyle/>
          <a:p>
            <a:r>
              <a:rPr lang="en-US" dirty="0" smtClean="0"/>
              <a:t>Example using a Set Membership </a:t>
            </a:r>
            <a:r>
              <a:rPr lang="en-US" dirty="0"/>
              <a:t>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5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56491045"/>
                  </p:ext>
                </p:extLst>
              </p:nvPr>
            </p:nvGraphicFramePr>
            <p:xfrm>
              <a:off x="747713" y="2388522"/>
              <a:ext cx="8229600" cy="2830513"/>
            </p:xfrm>
            <a:graphic>
              <a:graphicData uri="http://schemas.openxmlformats.org/drawingml/2006/table">
                <a:tbl>
                  <a:tblPr/>
                  <a:tblGrid>
                    <a:gridCol w="11636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28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129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303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303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7956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699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1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entury" pitchFamily="18" charset="0"/>
                            </a:rPr>
                            <a:t>A  B</a:t>
                          </a: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kumimoji="0" lang="en-US" sz="28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dirty="0" smtClean="0"/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dirty="0"/>
                                      <m:t> 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6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1  1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0  1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0  0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5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56491045"/>
                  </p:ext>
                </p:extLst>
              </p:nvPr>
            </p:nvGraphicFramePr>
            <p:xfrm>
              <a:off x="747713" y="2388522"/>
              <a:ext cx="8229600" cy="2830513"/>
            </p:xfrm>
            <a:graphic>
              <a:graphicData uri="http://schemas.openxmlformats.org/drawingml/2006/table">
                <a:tbl>
                  <a:tblPr/>
                  <a:tblGrid>
                    <a:gridCol w="11636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28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129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303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303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7956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699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1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entury" pitchFamily="18" charset="0"/>
                            </a:rPr>
                            <a:t>A  B</a:t>
                          </a: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407763" t="-10638" r="-120548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6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1  1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0  1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0  0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    </a:t>
                          </a:r>
                          <a:r>
                            <a: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0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937753"/>
              </p:ext>
            </p:extLst>
          </p:nvPr>
        </p:nvGraphicFramePr>
        <p:xfrm>
          <a:off x="2199481" y="2388522"/>
          <a:ext cx="4778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5" imgW="152280" imgH="203040" progId="Equation.3">
                  <p:embed/>
                </p:oleObj>
              </mc:Choice>
              <mc:Fallback>
                <p:oleObj name="Equation" r:id="rId5" imgW="152280" imgH="203040" progId="Equation.3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9481" y="2388522"/>
                        <a:ext cx="477837" cy="47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04468" y="2434560"/>
                <a:ext cx="762000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∩</m:t>
                      </m:r>
                      <m:bar>
                        <m:barPr>
                          <m:pos m:val="to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68" y="2434560"/>
                <a:ext cx="762000" cy="410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29200" y="2470763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400" dirty="0" smtClean="0"/>
                  <a:t>B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470763"/>
                <a:ext cx="762000" cy="369332"/>
              </a:xfrm>
              <a:prstGeom prst="rect">
                <a:avLst/>
              </a:prstGeom>
              <a:blipFill>
                <a:blip r:embed="rId8"/>
                <a:stretch>
                  <a:fillRect l="-13600" t="-24590" r="-720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499602"/>
              </p:ext>
            </p:extLst>
          </p:nvPr>
        </p:nvGraphicFramePr>
        <p:xfrm>
          <a:off x="7516665" y="2470763"/>
          <a:ext cx="14287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9" imgW="761760" imgH="241200" progId="Equation.3">
                  <p:embed/>
                </p:oleObj>
              </mc:Choice>
              <mc:Fallback>
                <p:oleObj name="Equation" r:id="rId9" imgW="761760" imgH="2412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6665" y="2470763"/>
                        <a:ext cx="1428750" cy="452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99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352896"/>
            <a:ext cx="7467600" cy="451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Computer </a:t>
            </a:r>
            <a:r>
              <a:rPr lang="en-US" dirty="0"/>
              <a:t>Representation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" pitchFamily="18" charset="0"/>
              </a:rPr>
              <a:t>Assume that the universal set </a:t>
            </a:r>
            <a:r>
              <a:rPr lang="en-US" i="1" dirty="0">
                <a:latin typeface="Century" pitchFamily="18" charset="0"/>
              </a:rPr>
              <a:t>U</a:t>
            </a:r>
            <a:r>
              <a:rPr lang="en-US" dirty="0">
                <a:latin typeface="Century" pitchFamily="18" charset="0"/>
              </a:rPr>
              <a:t> is finite and a reasonable size </a:t>
            </a:r>
            <a:r>
              <a:rPr lang="en-US" i="1" dirty="0">
                <a:latin typeface="Century" pitchFamily="18" charset="0"/>
              </a:rPr>
              <a:t>n</a:t>
            </a:r>
            <a:r>
              <a:rPr lang="en-US" dirty="0">
                <a:latin typeface="Century" pitchFamily="18" charset="0"/>
              </a:rPr>
              <a:t>. </a:t>
            </a:r>
          </a:p>
          <a:p>
            <a:r>
              <a:rPr lang="en-US" dirty="0">
                <a:latin typeface="Century" pitchFamily="18" charset="0"/>
              </a:rPr>
              <a:t>Order the set.</a:t>
            </a:r>
          </a:p>
          <a:p>
            <a:r>
              <a:rPr lang="en-US" dirty="0">
                <a:latin typeface="Century" pitchFamily="18" charset="0"/>
              </a:rPr>
              <a:t>Represent a subset </a:t>
            </a:r>
            <a:r>
              <a:rPr lang="en-US" i="1" dirty="0">
                <a:latin typeface="Century" pitchFamily="18" charset="0"/>
              </a:rPr>
              <a:t>A</a:t>
            </a:r>
            <a:r>
              <a:rPr lang="en-US" dirty="0">
                <a:latin typeface="Century" pitchFamily="18" charset="0"/>
              </a:rPr>
              <a:t> of </a:t>
            </a:r>
            <a:r>
              <a:rPr lang="en-US" dirty="0" smtClean="0">
                <a:latin typeface="Century" pitchFamily="18" charset="0"/>
              </a:rPr>
              <a:t> </a:t>
            </a:r>
            <a:r>
              <a:rPr lang="en-US" dirty="0" err="1" smtClean="0">
                <a:latin typeface="Century" pitchFamily="18" charset="0"/>
              </a:rPr>
              <a:t>the</a:t>
            </a:r>
            <a:r>
              <a:rPr lang="en-US" i="1" dirty="0" err="1" smtClean="0">
                <a:latin typeface="Century" pitchFamily="18" charset="0"/>
              </a:rPr>
              <a:t>U</a:t>
            </a:r>
            <a:r>
              <a:rPr lang="en-US" dirty="0" smtClean="0">
                <a:latin typeface="Century" pitchFamily="18" charset="0"/>
              </a:rPr>
              <a:t> </a:t>
            </a:r>
            <a:r>
              <a:rPr lang="en-US" dirty="0">
                <a:latin typeface="Century" pitchFamily="18" charset="0"/>
              </a:rPr>
              <a:t>to be the bit string of length </a:t>
            </a:r>
            <a:r>
              <a:rPr lang="en-US" i="1" dirty="0">
                <a:latin typeface="Century" pitchFamily="18" charset="0"/>
              </a:rPr>
              <a:t>n</a:t>
            </a:r>
            <a:r>
              <a:rPr lang="en-US" dirty="0">
                <a:latin typeface="Century" pitchFamily="18" charset="0"/>
              </a:rPr>
              <a:t> which has a 1 in the </a:t>
            </a:r>
            <a:r>
              <a:rPr lang="en-US" i="1" dirty="0" err="1">
                <a:latin typeface="Century" pitchFamily="18" charset="0"/>
              </a:rPr>
              <a:t>i</a:t>
            </a:r>
            <a:r>
              <a:rPr lang="en-US" i="1" baseline="30000" dirty="0" err="1">
                <a:latin typeface="Century" pitchFamily="18" charset="0"/>
              </a:rPr>
              <a:t>th</a:t>
            </a:r>
            <a:r>
              <a:rPr lang="en-US" dirty="0">
                <a:latin typeface="Century" pitchFamily="18" charset="0"/>
              </a:rPr>
              <a:t> position if the </a:t>
            </a:r>
            <a:r>
              <a:rPr lang="en-US" i="1" dirty="0" err="1">
                <a:latin typeface="Century" pitchFamily="18" charset="0"/>
              </a:rPr>
              <a:t>i</a:t>
            </a:r>
            <a:r>
              <a:rPr lang="en-US" i="1" baseline="30000" dirty="0" err="1">
                <a:latin typeface="Century" pitchFamily="18" charset="0"/>
              </a:rPr>
              <a:t>th</a:t>
            </a:r>
            <a:r>
              <a:rPr lang="en-US" dirty="0">
                <a:latin typeface="Century" pitchFamily="18" charset="0"/>
              </a:rPr>
              <a:t> element in the ordering is in set </a:t>
            </a:r>
            <a:r>
              <a:rPr lang="en-US" i="1" dirty="0">
                <a:latin typeface="Century" pitchFamily="18" charset="0"/>
              </a:rPr>
              <a:t>A</a:t>
            </a:r>
            <a:r>
              <a:rPr lang="en-US" dirty="0">
                <a:latin typeface="Century" pitchFamily="18" charset="0"/>
              </a:rPr>
              <a:t> and a 0 otherwise.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 = {1,2,3,4,5,6,7,8,9,10}  be ordered in the usual fashion. </a:t>
            </a:r>
          </a:p>
          <a:p>
            <a:r>
              <a:rPr lang="en-US" dirty="0"/>
              <a:t> The set  S = {1,5,8}       </a:t>
            </a:r>
          </a:p>
          <a:p>
            <a:r>
              <a:rPr lang="en-US" dirty="0"/>
              <a:t>Has the representation</a:t>
            </a:r>
          </a:p>
          <a:p>
            <a:pPr>
              <a:buFontTx/>
              <a:buNone/>
            </a:pPr>
            <a:r>
              <a:rPr lang="en-US" dirty="0"/>
              <a:t>				1000100100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 dirty="0"/>
              <a:t>Union and Intersection of Indexed Collections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457325"/>
            <a:ext cx="5848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0600"/>
            <a:ext cx="45053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914525"/>
            <a:ext cx="32194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3962400"/>
            <a:ext cx="22383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4724400"/>
            <a:ext cx="1104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Cartesian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43050"/>
            <a:ext cx="799147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3581400"/>
            <a:ext cx="8001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19200"/>
            <a:ext cx="813435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114800"/>
            <a:ext cx="59245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51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762000"/>
            <a:ext cx="799147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81000" y="381000"/>
            <a:ext cx="84582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14399"/>
            <a:ext cx="6400800" cy="539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Definitions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00200"/>
            <a:ext cx="7038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1922" y="3048000"/>
            <a:ext cx="724525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(absolute) complement of B is U – B                             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90600"/>
            <a:ext cx="592455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7789" y="952976"/>
            <a:ext cx="5997035" cy="5447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Venn Diagrams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52600"/>
            <a:ext cx="5359400" cy="3617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019800"/>
            <a:ext cx="257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intersection?</a:t>
            </a:r>
          </a:p>
        </p:txBody>
      </p:sp>
    </p:spTree>
    <p:extLst>
      <p:ext uri="{BB962C8B-B14F-4D97-AF65-F5344CB8AC3E}">
        <p14:creationId xmlns:p14="http://schemas.microsoft.com/office/powerpoint/2010/main" val="133065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Venn Diagrams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600200"/>
            <a:ext cx="5435600" cy="3669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6019800"/>
            <a:ext cx="265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complement?</a:t>
            </a:r>
          </a:p>
        </p:txBody>
      </p:sp>
    </p:spTree>
    <p:extLst>
      <p:ext uri="{BB962C8B-B14F-4D97-AF65-F5344CB8AC3E}">
        <p14:creationId xmlns:p14="http://schemas.microsoft.com/office/powerpoint/2010/main" val="78211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Venn Diagrams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5359400" cy="3617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5867400"/>
            <a:ext cx="274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set difference?</a:t>
            </a:r>
          </a:p>
        </p:txBody>
      </p:sp>
    </p:spTree>
    <p:extLst>
      <p:ext uri="{BB962C8B-B14F-4D97-AF65-F5344CB8AC3E}">
        <p14:creationId xmlns:p14="http://schemas.microsoft.com/office/powerpoint/2010/main" val="2814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yUTDPPTMast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MyUTDPPTMaster</Template>
  <TotalTime>393</TotalTime>
  <Words>361</Words>
  <Application>Microsoft Office PowerPoint</Application>
  <PresentationFormat>On-screen Show (4:3)</PresentationFormat>
  <Paragraphs>125</Paragraphs>
  <Slides>25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Century</vt:lpstr>
      <vt:lpstr>Symbol</vt:lpstr>
      <vt:lpstr>MyUTDPPTMaster</vt:lpstr>
      <vt:lpstr>Equation</vt:lpstr>
      <vt:lpstr>Set Operations</vt:lpstr>
      <vt:lpstr>Equality</vt:lpstr>
      <vt:lpstr>Definitions</vt:lpstr>
      <vt:lpstr>More Definitions</vt:lpstr>
      <vt:lpstr>Example</vt:lpstr>
      <vt:lpstr>Venn Diagrams</vt:lpstr>
      <vt:lpstr>Venn Diagrams Examples</vt:lpstr>
      <vt:lpstr>Venn Diagrams Examples</vt:lpstr>
      <vt:lpstr>Venn Diagrams Examples</vt:lpstr>
      <vt:lpstr>Venn Diagrams Examples</vt:lpstr>
      <vt:lpstr>Venn Diagrams Examples</vt:lpstr>
      <vt:lpstr>Set Identities</vt:lpstr>
      <vt:lpstr>some more …</vt:lpstr>
      <vt:lpstr>How to prove set identities?</vt:lpstr>
      <vt:lpstr>Example with definitions and logic</vt:lpstr>
      <vt:lpstr>continued…</vt:lpstr>
      <vt:lpstr>PowerPoint Presentation</vt:lpstr>
      <vt:lpstr>Example using set identities</vt:lpstr>
      <vt:lpstr>Example using a Set Membership Table</vt:lpstr>
      <vt:lpstr>Efficient Computer Representation </vt:lpstr>
      <vt:lpstr>Example</vt:lpstr>
      <vt:lpstr>Union and Intersection of Indexed Collections</vt:lpstr>
      <vt:lpstr>Cartesian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Sets</dc:title>
  <dc:creator/>
  <cp:lastModifiedBy>Cobb, Jorge</cp:lastModifiedBy>
  <cp:revision>35</cp:revision>
  <dcterms:created xsi:type="dcterms:W3CDTF">2006-08-16T00:00:00Z</dcterms:created>
  <dcterms:modified xsi:type="dcterms:W3CDTF">2020-02-03T15:30:00Z</dcterms:modified>
</cp:coreProperties>
</file>